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4" r:id="rId6"/>
    <p:sldId id="265" r:id="rId7"/>
    <p:sldId id="285" r:id="rId8"/>
    <p:sldId id="292" r:id="rId9"/>
    <p:sldId id="308" r:id="rId10"/>
    <p:sldId id="307" r:id="rId11"/>
    <p:sldId id="278" r:id="rId12"/>
    <p:sldId id="310" r:id="rId13"/>
    <p:sldId id="27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8F6"/>
    <a:srgbClr val="335885"/>
    <a:srgbClr val="002570"/>
    <a:srgbClr val="002F8E"/>
    <a:srgbClr val="090240"/>
    <a:srgbClr val="CCECFF"/>
    <a:srgbClr val="D2F1FC"/>
    <a:srgbClr val="083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94" autoAdjust="0"/>
    <p:restoredTop sz="96142" autoAdjust="0"/>
  </p:normalViewPr>
  <p:slideViewPr>
    <p:cSldViewPr>
      <p:cViewPr varScale="1">
        <p:scale>
          <a:sx n="105" d="100"/>
          <a:sy n="105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9F6A82-FA92-496E-9660-72B83298994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FFECDB-3F54-49DD-BE39-C4F7C2C2B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90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EAAFF-CD14-4984-AA17-33913482533B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09AC8-7757-484B-8147-F0F21E8F5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1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09AC8-7757-484B-8147-F0F21E8F55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8CA3F-F9D8-4B25-9675-300AE8ABFA0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5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8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0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3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1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1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9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8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D993-FFB5-4875-B362-80B79AB730EE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90691-870E-42AB-A323-F458FC621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4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welsh\AppData\Local\Microsoft\Windows\Temporary Internet Files\Content.Outlook\YR0COPYZ\c3bc logo_FINAL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55" y="990600"/>
            <a:ext cx="582091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67200"/>
            <a:ext cx="9144000" cy="1752600"/>
          </a:xfrm>
          <a:ln>
            <a:solidFill>
              <a:srgbClr val="002F8E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570"/>
                </a:solidFill>
              </a:rPr>
              <a:t> </a:t>
            </a:r>
            <a:r>
              <a:rPr lang="en-US" sz="2800" b="1" dirty="0" smtClean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US DOL TAACCCT Round 2 Grant</a:t>
            </a:r>
          </a:p>
          <a:p>
            <a:r>
              <a:rPr lang="en-US" sz="2800" b="1" dirty="0" smtClean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Starts: October 1, 2012</a:t>
            </a:r>
          </a:p>
          <a:p>
            <a:r>
              <a:rPr lang="en-US" sz="2800" b="1" dirty="0" smtClean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Ends: September 30, 2016 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rgbClr val="0025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5"/>
            <a:ext cx="9143999" cy="68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1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What is in it for Companies?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5867400" cy="3414320"/>
          </a:xfrm>
          <a:ln>
            <a:noFill/>
          </a:ln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</a:pPr>
            <a:r>
              <a:rPr lang="en-US" sz="2600" b="1" dirty="0" smtClean="0">
                <a:solidFill>
                  <a:srgbClr val="FFFF00"/>
                </a:solidFill>
              </a:rPr>
              <a:t>The improved assessment of potential employees from a workforce prospective </a:t>
            </a:r>
          </a:p>
          <a:p>
            <a:pPr marL="514350" indent="-514350">
              <a:spcBef>
                <a:spcPts val="0"/>
              </a:spcBef>
            </a:pPr>
            <a:endParaRPr lang="en-US" sz="1050" b="1" dirty="0" smtClean="0">
              <a:solidFill>
                <a:srgbClr val="FFFF00"/>
              </a:solidFill>
            </a:endParaRPr>
          </a:p>
          <a:p>
            <a:pPr marL="514350" indent="-514350">
              <a:spcBef>
                <a:spcPts val="0"/>
              </a:spcBef>
            </a:pPr>
            <a:r>
              <a:rPr lang="en-US" sz="2600" b="1" dirty="0" smtClean="0">
                <a:solidFill>
                  <a:srgbClr val="FFFF00"/>
                </a:solidFill>
              </a:rPr>
              <a:t>An increased source of qualified employees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b="1" dirty="0" smtClean="0">
              <a:solidFill>
                <a:srgbClr val="FFFF00"/>
              </a:solidFill>
            </a:endParaRPr>
          </a:p>
          <a:p>
            <a:pPr marL="514350" indent="-514350">
              <a:spcBef>
                <a:spcPts val="0"/>
              </a:spcBef>
            </a:pPr>
            <a:r>
              <a:rPr lang="en-US" sz="2600" b="1" dirty="0" smtClean="0">
                <a:solidFill>
                  <a:srgbClr val="FFFF00"/>
                </a:solidFill>
              </a:rPr>
              <a:t>An Industry Recognized harmonized core of skill standards &amp; credentials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Trade Adjustment Assistance Community College and Career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6482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What is a DOL TAACCCT Round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 Grant?</a:t>
            </a:r>
          </a:p>
          <a:p>
            <a:pPr marL="914400" lvl="1" indent="-457200">
              <a:buFont typeface="+mj-lt"/>
              <a:buAutoNum type="arabicParenR"/>
            </a:pPr>
            <a:endParaRPr lang="en-US" sz="12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Grants </a:t>
            </a:r>
            <a:r>
              <a:rPr lang="en-US" sz="2400" dirty="0"/>
              <a:t>are </a:t>
            </a:r>
            <a:r>
              <a:rPr lang="en-US" sz="2400" dirty="0" smtClean="0"/>
              <a:t>the second installment ($500 million) of a </a:t>
            </a:r>
            <a:r>
              <a:rPr lang="en-US" sz="2400" dirty="0"/>
              <a:t>$2 billion, four-year </a:t>
            </a:r>
            <a:r>
              <a:rPr lang="en-US" sz="2400" dirty="0" smtClean="0"/>
              <a:t>initiative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Funds </a:t>
            </a:r>
            <a:r>
              <a:rPr lang="en-US" sz="2400" dirty="0"/>
              <a:t>to expand and improve </a:t>
            </a:r>
            <a:r>
              <a:rPr lang="en-US" sz="2400" dirty="0" smtClean="0"/>
              <a:t>delivery of </a:t>
            </a:r>
            <a:r>
              <a:rPr lang="en-US" sz="2400" dirty="0"/>
              <a:t>education and career training </a:t>
            </a:r>
            <a:r>
              <a:rPr lang="en-US" sz="2400" dirty="0" smtClean="0"/>
              <a:t>programs- completed </a:t>
            </a:r>
            <a:r>
              <a:rPr lang="en-US" sz="2400" dirty="0"/>
              <a:t>in two years or </a:t>
            </a:r>
            <a:r>
              <a:rPr lang="en-US" sz="2400" dirty="0" smtClean="0"/>
              <a:t>less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uited </a:t>
            </a:r>
            <a:r>
              <a:rPr lang="en-US" sz="2400" dirty="0"/>
              <a:t>for workers who are eligible for training under the TAA for Workers </a:t>
            </a:r>
            <a:r>
              <a:rPr lang="en-US" sz="2400" dirty="0" smtClean="0"/>
              <a:t>program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Prepare </a:t>
            </a:r>
            <a:r>
              <a:rPr lang="en-US" sz="2400" dirty="0"/>
              <a:t>program participants for employment in high-wage, high-skill </a:t>
            </a:r>
            <a:r>
              <a:rPr lang="en-US" sz="2400" dirty="0" smtClean="0"/>
              <a:t>occupations</a:t>
            </a:r>
          </a:p>
          <a:p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1260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Need for the Biosciences Consortium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38862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 smtClean="0"/>
              <a:t> </a:t>
            </a:r>
            <a:endParaRPr lang="en-US" sz="4300" dirty="0" smtClean="0"/>
          </a:p>
          <a:p>
            <a:pPr marL="514350" indent="-514350"/>
            <a:r>
              <a:rPr lang="en-US" sz="2600" dirty="0" smtClean="0"/>
              <a:t>No national program for the acquisition of an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industry-recognized credential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rgbClr val="002F8E"/>
                </a:solidFill>
              </a:rPr>
              <a:t> </a:t>
            </a:r>
            <a:r>
              <a:rPr lang="en-US" sz="2600" dirty="0" smtClean="0"/>
              <a:t>associated with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core skills </a:t>
            </a:r>
          </a:p>
          <a:p>
            <a:pPr marL="514350" indent="-514350"/>
            <a:endParaRPr lang="en-US" sz="2600" dirty="0" smtClean="0"/>
          </a:p>
          <a:p>
            <a:pPr marL="514350" indent="-514350"/>
            <a:r>
              <a:rPr lang="en-US" sz="2600" dirty="0" smtClean="0"/>
              <a:t>Public </a:t>
            </a:r>
            <a:r>
              <a:rPr lang="en-US" sz="2600" dirty="0"/>
              <a:t>workforce </a:t>
            </a:r>
            <a:r>
              <a:rPr lang="en-US" sz="2600" dirty="0" smtClean="0"/>
              <a:t>systems are not </a:t>
            </a:r>
            <a:r>
              <a:rPr lang="en-US" sz="2600" dirty="0"/>
              <a:t>geared toward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matching skills 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and preparation </a:t>
            </a:r>
            <a:r>
              <a:rPr lang="en-US" sz="2600" dirty="0"/>
              <a:t>with previous training and industry </a:t>
            </a:r>
            <a:r>
              <a:rPr lang="en-US" sz="2600" dirty="0" smtClean="0"/>
              <a:t>experience</a:t>
            </a:r>
          </a:p>
          <a:p>
            <a:pPr marL="514350" indent="-514350"/>
            <a:endParaRPr lang="en-US" sz="2600" dirty="0" smtClean="0"/>
          </a:p>
          <a:p>
            <a:pPr marL="514350" indent="-514350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980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What are the Goals?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  <a:ln>
            <a:noFill/>
          </a:ln>
        </p:spPr>
        <p:txBody>
          <a:bodyPr>
            <a:normAutofit/>
          </a:bodyPr>
          <a:lstStyle/>
          <a:p>
            <a:pPr marL="9144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prstClr val="black"/>
                </a:solidFill>
              </a:rPr>
              <a:t> Improve preparation for workplace training: </a:t>
            </a:r>
            <a:r>
              <a:rPr lang="en-US" sz="22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recruitment testing, aptitude </a:t>
            </a:r>
            <a:r>
              <a:rPr lang="en-US" sz="22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assessment, redesign </a:t>
            </a:r>
            <a:r>
              <a:rPr lang="en-US" sz="22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courses, improve retention </a:t>
            </a:r>
            <a:r>
              <a:rPr lang="en-US" sz="22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and </a:t>
            </a:r>
            <a:r>
              <a:rPr lang="en-US" sz="22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outreach</a:t>
            </a:r>
          </a:p>
          <a:p>
            <a:pPr marL="9144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prstClr val="black"/>
                </a:solidFill>
              </a:rPr>
              <a:t> Introduce </a:t>
            </a:r>
            <a:r>
              <a:rPr lang="en-US" sz="2200" b="1" dirty="0">
                <a:solidFill>
                  <a:prstClr val="black"/>
                </a:solidFill>
              </a:rPr>
              <a:t>portable industry recognized </a:t>
            </a:r>
            <a:r>
              <a:rPr lang="en-US" sz="2200" b="1" dirty="0" smtClean="0">
                <a:solidFill>
                  <a:prstClr val="black"/>
                </a:solidFill>
              </a:rPr>
              <a:t>credentials </a:t>
            </a:r>
            <a:r>
              <a:rPr lang="en-US" sz="2200" b="1" dirty="0">
                <a:solidFill>
                  <a:prstClr val="black"/>
                </a:solidFill>
              </a:rPr>
              <a:t>into </a:t>
            </a:r>
            <a:r>
              <a:rPr lang="en-US" sz="2200" b="1" dirty="0" smtClean="0">
                <a:solidFill>
                  <a:prstClr val="black"/>
                </a:solidFill>
              </a:rPr>
              <a:t>training: </a:t>
            </a:r>
            <a:r>
              <a:rPr lang="en-US" sz="2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core </a:t>
            </a:r>
            <a:r>
              <a:rPr lang="en-US" sz="2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bioscience skills </a:t>
            </a:r>
            <a:r>
              <a:rPr lang="en-US" sz="2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standards foundation</a:t>
            </a:r>
            <a:endParaRPr lang="en-US" sz="22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  <a:p>
            <a:pPr marL="9144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solidFill>
                  <a:prstClr val="black"/>
                </a:solidFill>
              </a:rPr>
              <a:t>Accelerate completion time in programs </a:t>
            </a:r>
            <a:r>
              <a:rPr lang="en-US" sz="2200" b="1" dirty="0" smtClean="0">
                <a:solidFill>
                  <a:prstClr val="black"/>
                </a:solidFill>
              </a:rPr>
              <a:t>through: </a:t>
            </a:r>
          </a:p>
          <a:p>
            <a:pPr marL="891540" lvl="2" indent="-514350">
              <a:spcBef>
                <a:spcPts val="0"/>
              </a:spcBef>
              <a:buFont typeface="+mj-lt"/>
              <a:buAutoNum type="alphaLcParenR"/>
            </a:pPr>
            <a:r>
              <a:rPr lang="en-US" sz="20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improved prior learning assessment, removal </a:t>
            </a:r>
            <a:r>
              <a:rPr lang="en-US" sz="20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institutional </a:t>
            </a:r>
            <a:r>
              <a:rPr lang="en-US" sz="20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barriers</a:t>
            </a:r>
          </a:p>
          <a:p>
            <a:pPr marL="891540" lvl="2" indent="-51435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20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technology </a:t>
            </a:r>
            <a:r>
              <a:rPr lang="en-US" sz="20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enhanced instructional materials - use NTER platform </a:t>
            </a:r>
            <a:endParaRPr lang="en-US" sz="2000" b="1" dirty="0" smtClean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9144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 smtClean="0"/>
              <a:t>4.    </a:t>
            </a:r>
            <a:r>
              <a:rPr lang="en-US" sz="2200" b="1" dirty="0" smtClean="0">
                <a:solidFill>
                  <a:prstClr val="black"/>
                </a:solidFill>
              </a:rPr>
              <a:t>Build </a:t>
            </a:r>
            <a:r>
              <a:rPr lang="en-US" sz="2200" b="1" dirty="0">
                <a:solidFill>
                  <a:prstClr val="black"/>
                </a:solidFill>
              </a:rPr>
              <a:t>CC capacity for education that meets employer </a:t>
            </a:r>
            <a:r>
              <a:rPr lang="en-US" sz="2200" b="1" dirty="0" smtClean="0">
                <a:solidFill>
                  <a:prstClr val="black"/>
                </a:solidFill>
              </a:rPr>
              <a:t>needs</a:t>
            </a:r>
            <a:r>
              <a:rPr lang="en-US" sz="2200" b="1" dirty="0" smtClean="0"/>
              <a:t>:</a:t>
            </a: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add infrastructure, build </a:t>
            </a:r>
            <a:r>
              <a:rPr lang="en-US" sz="2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Capstone and internship programs</a:t>
            </a:r>
            <a:endParaRPr lang="en-US" sz="22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91490" lvl="1" indent="-457200">
              <a:spcAft>
                <a:spcPts val="12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8201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63642"/>
            <a:ext cx="9143999" cy="6299050"/>
          </a:xfrm>
        </p:spPr>
      </p:pic>
      <p:sp>
        <p:nvSpPr>
          <p:cNvPr id="5" name="Rectangle 4"/>
          <p:cNvSpPr/>
          <p:nvPr/>
        </p:nvSpPr>
        <p:spPr>
          <a:xfrm>
            <a:off x="0" y="6324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Recipients </a:t>
            </a:r>
            <a:r>
              <a:rPr lang="en-US" sz="2400" b="1" dirty="0"/>
              <a:t>: 12 colleges, 8 states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7603" y="3048000"/>
            <a:ext cx="187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ndara" pitchFamily="34" charset="0"/>
              </a:rPr>
              <a:t>Forsyth </a:t>
            </a:r>
            <a:r>
              <a:rPr lang="en-US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ndara" pitchFamily="34" charset="0"/>
              </a:rPr>
              <a:t>Tech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2557" y="3125072"/>
            <a:ext cx="117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ndara" pitchFamily="34" charset="0"/>
              </a:rPr>
              <a:t>Alamance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0115" y="3581365"/>
            <a:ext cx="2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ndara" pitchFamily="34" charset="0"/>
              </a:rPr>
              <a:t>Rowan-Cabarrus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435" y="1905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ndara" pitchFamily="34" charset="0"/>
                <a:cs typeface="Aharoni" pitchFamily="2" charset="-79"/>
              </a:rPr>
              <a:t>City </a:t>
            </a:r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ndara" pitchFamily="34" charset="0"/>
                <a:cs typeface="Aharoni" pitchFamily="2" charset="-79"/>
              </a:rPr>
              <a:t>College of San Francisco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1597" y="4572000"/>
            <a:ext cx="109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3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andara" pitchFamily="34" charset="0"/>
              </a:rPr>
              <a:t>Austin</a:t>
            </a:r>
            <a:r>
              <a:rPr lang="en-US" sz="11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362521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ndara" pitchFamily="34" charset="0"/>
              </a:rPr>
              <a:t>LA Valley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1877" y="2831068"/>
            <a:ext cx="123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Candara" pitchFamily="34" charset="0"/>
              </a:rPr>
              <a:t>Salt </a:t>
            </a:r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Candara" pitchFamily="34" charset="0"/>
              </a:rPr>
              <a:t>Lake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8011" y="1792069"/>
            <a:ext cx="159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3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andara" pitchFamily="34" charset="0"/>
              </a:rPr>
              <a:t>Madison Area Tech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0223" y="2477869"/>
            <a:ext cx="241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Candara" pitchFamily="34" charset="0"/>
              </a:rPr>
              <a:t>Ivy </a:t>
            </a:r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Candara" pitchFamily="34" charset="0"/>
              </a:rPr>
              <a:t>Tech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1819" y="1824335"/>
            <a:ext cx="246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ndara" pitchFamily="34" charset="0"/>
                <a:cs typeface="David" pitchFamily="34" charset="-79"/>
              </a:rPr>
              <a:t>Montgomery 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  <a:latin typeface="Candara" pitchFamily="34" charset="0"/>
              <a:cs typeface="David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801" y="2329934"/>
            <a:ext cx="106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ndara" pitchFamily="34" charset="0"/>
              </a:rPr>
              <a:t>Bucks</a:t>
            </a:r>
            <a:r>
              <a:rPr lang="en-US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5798" y="4876800"/>
            <a:ext cx="182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Candara" pitchFamily="34" charset="0"/>
              </a:rPr>
              <a:t>St Petersburg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348734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Grant Value: $ 14, 998, 474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897" y="5539228"/>
            <a:ext cx="1260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Hubs by color</a:t>
            </a:r>
          </a:p>
          <a:p>
            <a:r>
              <a:rPr lang="en-US" sz="1000" dirty="0" smtClean="0">
                <a:ln w="3175">
                  <a:noFill/>
                </a:ln>
                <a:solidFill>
                  <a:srgbClr val="FFC000"/>
                </a:solidFill>
                <a:latin typeface="Candara" pitchFamily="34" charset="0"/>
              </a:rPr>
              <a:t>Lab Skills</a:t>
            </a:r>
          </a:p>
          <a:p>
            <a:r>
              <a:rPr lang="en-US" sz="1000" dirty="0" smtClean="0">
                <a:solidFill>
                  <a:schemeClr val="accent1"/>
                </a:solidFill>
                <a:latin typeface="Candara" pitchFamily="34" charset="0"/>
              </a:rPr>
              <a:t>Medical Devices</a:t>
            </a:r>
          </a:p>
          <a:p>
            <a:r>
              <a:rPr lang="en-US" sz="1000" dirty="0" smtClean="0">
                <a:solidFill>
                  <a:srgbClr val="00B050"/>
                </a:solidFill>
                <a:latin typeface="Candara" pitchFamily="34" charset="0"/>
              </a:rPr>
              <a:t>Biomanufacturing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Candara" pitchFamily="34" charset="0"/>
              </a:rPr>
              <a:t>Learning</a:t>
            </a:r>
            <a:endParaRPr lang="en-US" sz="1000" dirty="0">
              <a:solidFill>
                <a:srgbClr val="FF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914"/>
            <a:ext cx="8839200" cy="701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95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0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Moving forward with Technician Training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  <a:ln>
            <a:noFill/>
          </a:ln>
        </p:spPr>
        <p:txBody>
          <a:bodyPr>
            <a:noAutofit/>
          </a:bodyPr>
          <a:lstStyle/>
          <a:p>
            <a:pPr marL="514350" indent="-514350"/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Over 25 new courses/credentials </a:t>
            </a:r>
            <a:r>
              <a:rPr lang="en-US" sz="2600" dirty="0" smtClean="0"/>
              <a:t>will be developed in the Biosciences</a:t>
            </a:r>
          </a:p>
          <a:p>
            <a:pPr marL="514350" indent="-514350"/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Focused and accessible online learning opportunities </a:t>
            </a:r>
            <a:r>
              <a:rPr lang="en-US" sz="2600" dirty="0"/>
              <a:t>with game like applications for training bioscience </a:t>
            </a:r>
            <a:r>
              <a:rPr lang="en-US" sz="2600" dirty="0" smtClean="0"/>
              <a:t>workers</a:t>
            </a:r>
          </a:p>
          <a:p>
            <a:pPr marL="514350" indent="-514350"/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Revised skills standards </a:t>
            </a:r>
            <a:r>
              <a:rPr lang="en-US" sz="2600" dirty="0" smtClean="0"/>
              <a:t>will be available for Biomanufacturing</a:t>
            </a:r>
            <a:r>
              <a:rPr lang="en-US" sz="2600" dirty="0"/>
              <a:t> </a:t>
            </a:r>
            <a:r>
              <a:rPr lang="en-US" sz="2600" dirty="0" smtClean="0"/>
              <a:t>and Lab Skills</a:t>
            </a:r>
          </a:p>
          <a:p>
            <a:pPr marL="514350" indent="-514350"/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New skill standards </a:t>
            </a:r>
            <a:r>
              <a:rPr lang="en-US" sz="2600" dirty="0" smtClean="0"/>
              <a:t>will be created in Biomedical Devices</a:t>
            </a:r>
          </a:p>
          <a:p>
            <a:pPr marL="514350" indent="-514350"/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Core harmonized bioscience skills standards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sz="2600" dirty="0" smtClean="0"/>
              <a:t>will be created</a:t>
            </a:r>
          </a:p>
          <a:p>
            <a:pPr marL="514350" indent="-514350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1429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046"/>
            <a:ext cx="8991601" cy="69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1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4AE0676ED9F84098DB5E44D66EF166" ma:contentTypeVersion="0" ma:contentTypeDescription="Create a new document." ma:contentTypeScope="" ma:versionID="6e1d0ec7c74f506352bd6bd65dd737d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95AEC3-68DB-45E8-B302-697D2B8ED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54579-65EF-4369-B4D3-EF5577312582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3C8C7C5-C3B1-4236-B0E1-8902148A8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2045</TotalTime>
  <Words>355</Words>
  <Application>Microsoft Office PowerPoint</Application>
  <PresentationFormat>On-screen Show (4:3)</PresentationFormat>
  <Paragraphs>56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Trade Adjustment Assistance Community College and Career Training</vt:lpstr>
      <vt:lpstr>Need for the Biosciences Consortium</vt:lpstr>
      <vt:lpstr>What are the Goals?</vt:lpstr>
      <vt:lpstr>PowerPoint Presentation</vt:lpstr>
      <vt:lpstr>PowerPoint Presentation</vt:lpstr>
      <vt:lpstr>PowerPoint Presentation</vt:lpstr>
      <vt:lpstr>Moving forward with Technician Training</vt:lpstr>
      <vt:lpstr>PowerPoint Presentation</vt:lpstr>
      <vt:lpstr>What is in it for Companies?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College Consortium for Bioscience Credentials</dc:title>
  <dc:creator>Russ Read</dc:creator>
  <cp:lastModifiedBy>Russ Read</cp:lastModifiedBy>
  <cp:revision>186</cp:revision>
  <cp:lastPrinted>2013-01-14T14:43:40Z</cp:lastPrinted>
  <dcterms:created xsi:type="dcterms:W3CDTF">2012-10-22T19:47:03Z</dcterms:created>
  <dcterms:modified xsi:type="dcterms:W3CDTF">2013-04-19T16:46:21Z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0x010100FE4AE0676ED9F84098DB5E44D66EF166</vt:lpwstr>
  </property>
</Properties>
</file>